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60" r:id="rId2"/>
    <p:sldId id="290" r:id="rId3"/>
    <p:sldId id="261" r:id="rId4"/>
    <p:sldId id="264" r:id="rId5"/>
    <p:sldId id="268" r:id="rId6"/>
    <p:sldId id="265" r:id="rId7"/>
    <p:sldId id="266" r:id="rId8"/>
    <p:sldId id="267" r:id="rId9"/>
    <p:sldId id="263" r:id="rId10"/>
    <p:sldId id="277" r:id="rId11"/>
    <p:sldId id="269" r:id="rId12"/>
    <p:sldId id="270" r:id="rId13"/>
    <p:sldId id="271" r:id="rId14"/>
    <p:sldId id="272" r:id="rId15"/>
    <p:sldId id="288" r:id="rId16"/>
    <p:sldId id="278" r:id="rId17"/>
    <p:sldId id="282" r:id="rId18"/>
    <p:sldId id="279" r:id="rId19"/>
    <p:sldId id="280" r:id="rId20"/>
    <p:sldId id="281" r:id="rId21"/>
    <p:sldId id="283" r:id="rId22"/>
    <p:sldId id="284" r:id="rId23"/>
    <p:sldId id="285" r:id="rId24"/>
    <p:sldId id="286" r:id="rId25"/>
    <p:sldId id="287" r:id="rId26"/>
    <p:sldId id="27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EF0E8-7C8C-B54C-8868-BDCDF234DF20}" type="datetimeFigureOut">
              <a:rPr lang="en-US" smtClean="0"/>
              <a:t>4/28/18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16662B-9422-EA47-8CDC-0A9A1C71B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275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C63C2-B88F-3D4C-8EC9-754337E988A8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60590-7E9B-E341-8897-143D29B4FA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323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524000" y="1457327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  <a:ea typeface="Franklin Gothic Book" charset="0"/>
                <a:cs typeface="Franklin Gothic Book" charset="0"/>
              </a:rPr>
              <a:t>BACK TO THE FUTURE WITH </a:t>
            </a:r>
            <a:r>
              <a:rPr lang="en-US" sz="8800" b="1" dirty="0">
                <a:latin typeface="+mn-lt"/>
                <a:ea typeface="Franklin Gothic Book" charset="0"/>
                <a:cs typeface="Franklin Gothic Book" charset="0"/>
              </a:rPr>
              <a:t>TEMPORAL TABLES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31966" y="5105275"/>
            <a:ext cx="2128063" cy="65157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28061" y="4079754"/>
            <a:ext cx="79358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ea typeface="Franklin Gothic Book" charset="0"/>
                <a:cs typeface="Franklin Gothic Book" charset="0"/>
              </a:rPr>
              <a:t>Randolph West</a:t>
            </a:r>
          </a:p>
        </p:txBody>
      </p:sp>
    </p:spTree>
    <p:extLst>
      <p:ext uri="{BB962C8B-B14F-4D97-AF65-F5344CB8AC3E}">
        <p14:creationId xmlns:p14="http://schemas.microsoft.com/office/powerpoint/2010/main" val="80195711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 Temporal?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5363" y="2551837"/>
            <a:ext cx="100412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Audit all data changes and perform</a:t>
            </a:r>
          </a:p>
          <a:p>
            <a:r>
              <a:rPr lang="en-US" sz="5400" dirty="0"/>
              <a:t>data forensics when necessary</a:t>
            </a:r>
          </a:p>
        </p:txBody>
      </p:sp>
    </p:spTree>
    <p:extLst>
      <p:ext uri="{BB962C8B-B14F-4D97-AF65-F5344CB8AC3E}">
        <p14:creationId xmlns:p14="http://schemas.microsoft.com/office/powerpoint/2010/main" val="1105222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 Temporal?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81504" y="2551837"/>
            <a:ext cx="80289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Reconstruct the state of the</a:t>
            </a:r>
          </a:p>
          <a:p>
            <a:r>
              <a:rPr lang="en-US" sz="5400" dirty="0"/>
              <a:t>data at any time in the past</a:t>
            </a:r>
          </a:p>
        </p:txBody>
      </p:sp>
    </p:spTree>
    <p:extLst>
      <p:ext uri="{BB962C8B-B14F-4D97-AF65-F5344CB8AC3E}">
        <p14:creationId xmlns:p14="http://schemas.microsoft.com/office/powerpoint/2010/main" val="2103587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 Temporal?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05860" y="2967335"/>
            <a:ext cx="75802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Calculate trends over time</a:t>
            </a:r>
          </a:p>
        </p:txBody>
      </p:sp>
    </p:spTree>
    <p:extLst>
      <p:ext uri="{BB962C8B-B14F-4D97-AF65-F5344CB8AC3E}">
        <p14:creationId xmlns:p14="http://schemas.microsoft.com/office/powerpoint/2010/main" val="966941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 Temporal?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6600" y="2551837"/>
            <a:ext cx="10718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Maintain slowly changing dimensions for decision-support applications</a:t>
            </a:r>
          </a:p>
        </p:txBody>
      </p:sp>
    </p:spTree>
    <p:extLst>
      <p:ext uri="{BB962C8B-B14F-4D97-AF65-F5344CB8AC3E}">
        <p14:creationId xmlns:p14="http://schemas.microsoft.com/office/powerpoint/2010/main" val="1370344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 Temporal?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96430" y="2551837"/>
            <a:ext cx="879914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Recover from accidental data</a:t>
            </a:r>
          </a:p>
          <a:p>
            <a:r>
              <a:rPr lang="en-US" sz="5400" dirty="0"/>
              <a:t>changes and application errors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84255" y="6150114"/>
            <a:ext cx="50229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FFFF00"/>
                </a:solidFill>
              </a:rPr>
              <a:t>This is the killer feature</a:t>
            </a:r>
          </a:p>
        </p:txBody>
      </p:sp>
    </p:spTree>
    <p:extLst>
      <p:ext uri="{BB962C8B-B14F-4D97-AF65-F5344CB8AC3E}">
        <p14:creationId xmlns:p14="http://schemas.microsoft.com/office/powerpoint/2010/main" val="1764792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0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1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2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3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 Temporal?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18346" y="2551837"/>
            <a:ext cx="81553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Backward compatibility with</a:t>
            </a:r>
          </a:p>
          <a:p>
            <a:r>
              <a:rPr lang="en-US" sz="4400" b="1" dirty="0">
                <a:latin typeface="Courier New" charset="0"/>
                <a:ea typeface="Courier New" charset="0"/>
                <a:cs typeface="Courier New" charset="0"/>
              </a:rPr>
              <a:t>HIDDEN</a:t>
            </a:r>
            <a:r>
              <a:rPr lang="en-US" sz="5400" dirty="0"/>
              <a:t> period columns</a:t>
            </a:r>
          </a:p>
        </p:txBody>
      </p:sp>
    </p:spTree>
    <p:extLst>
      <p:ext uri="{BB962C8B-B14F-4D97-AF65-F5344CB8AC3E}">
        <p14:creationId xmlns:p14="http://schemas.microsoft.com/office/powerpoint/2010/main" val="2055819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Limits and Considerations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8500" y="2136339"/>
            <a:ext cx="983500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Primary Key in the current table,</a:t>
            </a:r>
          </a:p>
          <a:p>
            <a:r>
              <a:rPr lang="en-US" sz="5400" dirty="0"/>
              <a:t>no primary key in the history table</a:t>
            </a:r>
          </a:p>
          <a:p>
            <a:r>
              <a:rPr lang="en-US" sz="5400" dirty="0"/>
              <a:t>(or any type of constraints)</a:t>
            </a:r>
          </a:p>
        </p:txBody>
      </p:sp>
    </p:spTree>
    <p:extLst>
      <p:ext uri="{BB962C8B-B14F-4D97-AF65-F5344CB8AC3E}">
        <p14:creationId xmlns:p14="http://schemas.microsoft.com/office/powerpoint/2010/main" val="168678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Limits and Considerations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6396" y="2551837"/>
            <a:ext cx="111592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The history table must be stored in</a:t>
            </a:r>
          </a:p>
          <a:p>
            <a:r>
              <a:rPr lang="en-US" sz="5400" dirty="0"/>
              <a:t>the same database as the current table</a:t>
            </a:r>
          </a:p>
        </p:txBody>
      </p:sp>
    </p:spTree>
    <p:extLst>
      <p:ext uri="{BB962C8B-B14F-4D97-AF65-F5344CB8AC3E}">
        <p14:creationId xmlns:p14="http://schemas.microsoft.com/office/powerpoint/2010/main" val="1415002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Limits and Considerations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63391" y="2551837"/>
            <a:ext cx="108652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The history table </a:t>
            </a:r>
            <a:r>
              <a:rPr lang="en-US" sz="5400"/>
              <a:t>is </a:t>
            </a:r>
            <a:r>
              <a:rPr lang="en-US" sz="5400" b="1">
                <a:latin typeface="Courier New" charset="0"/>
                <a:ea typeface="Courier New" charset="0"/>
                <a:cs typeface="Courier New" charset="0"/>
              </a:rPr>
              <a:t>PAGE</a:t>
            </a:r>
            <a:r>
              <a:rPr lang="en-US" sz="5400"/>
              <a:t> compressed</a:t>
            </a:r>
          </a:p>
          <a:p>
            <a:r>
              <a:rPr lang="en-US" sz="5400" dirty="0"/>
              <a:t>by default</a:t>
            </a:r>
          </a:p>
        </p:txBody>
      </p:sp>
    </p:spTree>
    <p:extLst>
      <p:ext uri="{BB962C8B-B14F-4D97-AF65-F5344CB8AC3E}">
        <p14:creationId xmlns:p14="http://schemas.microsoft.com/office/powerpoint/2010/main" val="857151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Limits and Considerations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3150" y="2551837"/>
            <a:ext cx="110827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Partitioned tables will store the history</a:t>
            </a:r>
          </a:p>
          <a:p>
            <a:r>
              <a:rPr lang="en-US" sz="5400" dirty="0"/>
              <a:t>table in the default file group</a:t>
            </a:r>
          </a:p>
        </p:txBody>
      </p:sp>
    </p:spTree>
    <p:extLst>
      <p:ext uri="{BB962C8B-B14F-4D97-AF65-F5344CB8AC3E}">
        <p14:creationId xmlns:p14="http://schemas.microsoft.com/office/powerpoint/2010/main" val="298897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4041" y="398238"/>
            <a:ext cx="5020729" cy="489624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/>
              <a:t>Randolph </a:t>
            </a:r>
            <a:r>
              <a:rPr lang="en-US" sz="4800" b="1" dirty="0"/>
              <a:t>West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800" dirty="0"/>
              <a:t>@Born</a:t>
            </a:r>
            <a:r>
              <a:rPr lang="en-US" sz="4800" b="1" dirty="0"/>
              <a:t>SQL</a:t>
            </a:r>
            <a:endParaRPr lang="en-US" sz="4800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800" dirty="0"/>
              <a:t>born</a:t>
            </a:r>
            <a:r>
              <a:rPr lang="en-US" sz="4800" b="1" dirty="0"/>
              <a:t>sql</a:t>
            </a:r>
            <a:r>
              <a:rPr lang="en-US" sz="4800" dirty="0"/>
              <a:t>.ca/blog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800" dirty="0"/>
              <a:t>r@ndolph</a:t>
            </a:r>
            <a:r>
              <a:rPr lang="en-US" sz="4800" b="1" dirty="0"/>
              <a:t>.ca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770" y="195230"/>
            <a:ext cx="5247801" cy="6482879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881" y="5579748"/>
            <a:ext cx="2289048" cy="92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67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Limits and Considerations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47608" y="2136339"/>
            <a:ext cx="1049678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Courier New" charset="0"/>
                <a:ea typeface="Courier New" charset="0"/>
                <a:cs typeface="Courier New" charset="0"/>
              </a:rPr>
              <a:t>(n)varchar(max)</a:t>
            </a:r>
            <a:r>
              <a:rPr lang="en-US" sz="5400" dirty="0"/>
              <a:t>, </a:t>
            </a:r>
            <a:r>
              <a:rPr lang="en-US" sz="4400" b="1" dirty="0" err="1">
                <a:latin typeface="Courier New" charset="0"/>
                <a:ea typeface="Courier New" charset="0"/>
                <a:cs typeface="Courier New" charset="0"/>
              </a:rPr>
              <a:t>varbinary</a:t>
            </a:r>
            <a:r>
              <a:rPr lang="en-US" sz="4400" b="1" dirty="0">
                <a:latin typeface="Courier New" charset="0"/>
                <a:ea typeface="Courier New" charset="0"/>
                <a:cs typeface="Courier New" charset="0"/>
              </a:rPr>
              <a:t>(max)</a:t>
            </a:r>
            <a:r>
              <a:rPr lang="en-US" sz="5400" dirty="0"/>
              <a:t>,</a:t>
            </a:r>
          </a:p>
          <a:p>
            <a:r>
              <a:rPr lang="en-US" sz="4400" b="1" dirty="0">
                <a:latin typeface="Courier New" charset="0"/>
                <a:ea typeface="Courier New" charset="0"/>
                <a:cs typeface="Courier New" charset="0"/>
              </a:rPr>
              <a:t>(n)text</a:t>
            </a:r>
            <a:r>
              <a:rPr lang="en-US" sz="5400" dirty="0"/>
              <a:t>, and </a:t>
            </a:r>
            <a:r>
              <a:rPr lang="en-US" sz="4400" b="1" dirty="0">
                <a:latin typeface="Courier New" charset="0"/>
                <a:ea typeface="Courier New" charset="0"/>
                <a:cs typeface="Courier New" charset="0"/>
              </a:rPr>
              <a:t>image</a:t>
            </a:r>
            <a:r>
              <a:rPr lang="en-US" sz="4400" dirty="0"/>
              <a:t> </a:t>
            </a:r>
            <a:r>
              <a:rPr lang="en-US" sz="5400" dirty="0"/>
              <a:t>incur significant</a:t>
            </a:r>
          </a:p>
          <a:p>
            <a:r>
              <a:rPr lang="en-US" sz="5400" dirty="0"/>
              <a:t> storage and performance costs</a:t>
            </a:r>
          </a:p>
        </p:txBody>
      </p:sp>
    </p:spTree>
    <p:extLst>
      <p:ext uri="{BB962C8B-B14F-4D97-AF65-F5344CB8AC3E}">
        <p14:creationId xmlns:p14="http://schemas.microsoft.com/office/powerpoint/2010/main" val="2166162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Limits and Considerations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62053" y="2551837"/>
            <a:ext cx="968675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Courier New" charset="0"/>
                <a:ea typeface="Courier New" charset="0"/>
                <a:cs typeface="Courier New" charset="0"/>
              </a:rPr>
              <a:t>TRUNCATE TABLE</a:t>
            </a:r>
            <a:r>
              <a:rPr lang="en-US" sz="5400" dirty="0"/>
              <a:t> is not supported</a:t>
            </a:r>
          </a:p>
          <a:p>
            <a:r>
              <a:rPr lang="en-US" sz="5400" dirty="0"/>
              <a:t>while </a:t>
            </a:r>
            <a:r>
              <a:rPr lang="en-US" sz="4400" b="1" dirty="0">
                <a:latin typeface="Courier New" charset="0"/>
                <a:ea typeface="Courier New" charset="0"/>
                <a:cs typeface="Courier New" charset="0"/>
              </a:rPr>
              <a:t>SYSTEM_VERSIONING</a:t>
            </a:r>
            <a:r>
              <a:rPr lang="en-US" sz="4400" dirty="0"/>
              <a:t> </a:t>
            </a:r>
            <a:r>
              <a:rPr lang="en-US" sz="5400" dirty="0"/>
              <a:t>is </a:t>
            </a:r>
            <a:r>
              <a:rPr lang="en-US" sz="4400" b="1" dirty="0">
                <a:latin typeface="Courier New" charset="0"/>
                <a:ea typeface="Courier New" charset="0"/>
                <a:cs typeface="Courier New" charset="0"/>
              </a:rPr>
              <a:t>ON</a:t>
            </a:r>
          </a:p>
        </p:txBody>
      </p:sp>
    </p:spTree>
    <p:extLst>
      <p:ext uri="{BB962C8B-B14F-4D97-AF65-F5344CB8AC3E}">
        <p14:creationId xmlns:p14="http://schemas.microsoft.com/office/powerpoint/2010/main" val="186428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Limits and Considerations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10776" y="2551837"/>
            <a:ext cx="1077044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Direct modification of history data is</a:t>
            </a:r>
          </a:p>
          <a:p>
            <a:r>
              <a:rPr lang="en-US" sz="5400" dirty="0"/>
              <a:t>not supported with system versioning</a:t>
            </a:r>
          </a:p>
        </p:txBody>
      </p:sp>
    </p:spTree>
    <p:extLst>
      <p:ext uri="{BB962C8B-B14F-4D97-AF65-F5344CB8AC3E}">
        <p14:creationId xmlns:p14="http://schemas.microsoft.com/office/powerpoint/2010/main" val="1582955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Limits and Considerations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21323" y="2111851"/>
            <a:ext cx="10749353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Read them all:</a:t>
            </a:r>
          </a:p>
          <a:p>
            <a:br>
              <a:rPr lang="en-US" sz="2400" i="1" dirty="0"/>
            </a:br>
            <a:r>
              <a:rPr lang="en-US" sz="4400" i="1" dirty="0"/>
              <a:t>https://</a:t>
            </a:r>
            <a:r>
              <a:rPr lang="en-US" sz="4400" i="1" dirty="0" err="1"/>
              <a:t>docs.microsoft.com</a:t>
            </a:r>
            <a:r>
              <a:rPr lang="en-US" sz="4400" i="1" dirty="0"/>
              <a:t>/</a:t>
            </a:r>
            <a:r>
              <a:rPr lang="en-US" sz="4400" i="1" dirty="0" err="1"/>
              <a:t>en</a:t>
            </a:r>
            <a:r>
              <a:rPr lang="en-US" sz="4400" i="1" dirty="0"/>
              <a:t>-us/</a:t>
            </a:r>
            <a:r>
              <a:rPr lang="en-US" sz="4400" i="1" dirty="0" err="1"/>
              <a:t>sql</a:t>
            </a:r>
            <a:r>
              <a:rPr lang="en-US" sz="4400" i="1" dirty="0"/>
              <a:t>/</a:t>
            </a:r>
          </a:p>
          <a:p>
            <a:r>
              <a:rPr lang="en-US" sz="4400" i="1" dirty="0"/>
              <a:t>relational-databases/tables/</a:t>
            </a:r>
          </a:p>
          <a:p>
            <a:r>
              <a:rPr lang="en-US" sz="4400" i="1" dirty="0"/>
              <a:t>temporal-table-considerations-and-limitations</a:t>
            </a:r>
          </a:p>
        </p:txBody>
      </p:sp>
    </p:spTree>
    <p:extLst>
      <p:ext uri="{BB962C8B-B14F-4D97-AF65-F5344CB8AC3E}">
        <p14:creationId xmlns:p14="http://schemas.microsoft.com/office/powerpoint/2010/main" val="12143174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Managing historical data retention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0972" y="1690688"/>
            <a:ext cx="985005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5400" dirty="0"/>
              <a:t>Stretch database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Table partitioning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Custom cleanup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Retention Policy </a:t>
            </a:r>
            <a:r>
              <a:rPr lang="en-US" sz="3200" dirty="0"/>
              <a:t>(SQL DB and 2017 only)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https://</a:t>
            </a:r>
            <a:r>
              <a:rPr lang="en-US" sz="2400" dirty="0" err="1"/>
              <a:t>docs.microsoft.com</a:t>
            </a:r>
            <a:r>
              <a:rPr lang="en-US" sz="2400" dirty="0"/>
              <a:t>/</a:t>
            </a:r>
            <a:r>
              <a:rPr lang="en-US" sz="2400" dirty="0" err="1"/>
              <a:t>en</a:t>
            </a:r>
            <a:r>
              <a:rPr lang="en-US" sz="2400" dirty="0"/>
              <a:t>-us/</a:t>
            </a:r>
            <a:r>
              <a:rPr lang="en-US" sz="2400" dirty="0" err="1"/>
              <a:t>sql</a:t>
            </a:r>
            <a:r>
              <a:rPr lang="en-US" sz="2400" dirty="0"/>
              <a:t>/relational-databases/tables/</a:t>
            </a:r>
            <a:br>
              <a:rPr lang="en-US" sz="2400" dirty="0"/>
            </a:br>
            <a:r>
              <a:rPr lang="en-US" sz="2400" dirty="0"/>
              <a:t>manage-retention-of-historical-data-in-system-versioned-temporal-tables</a:t>
            </a:r>
          </a:p>
        </p:txBody>
      </p:sp>
    </p:spTree>
    <p:extLst>
      <p:ext uri="{BB962C8B-B14F-4D97-AF65-F5344CB8AC3E}">
        <p14:creationId xmlns:p14="http://schemas.microsoft.com/office/powerpoint/2010/main" val="50410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Memory-Optimized Temporal Tables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8414" y="2288740"/>
            <a:ext cx="8635172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5400" dirty="0"/>
              <a:t>Current table in-memory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History table on disk</a:t>
            </a:r>
          </a:p>
          <a:p>
            <a:pPr marL="685800" indent="-685800">
              <a:buFont typeface="Arial" charset="0"/>
              <a:buChar char="•"/>
            </a:pPr>
            <a:r>
              <a:rPr lang="en-US" sz="4400" dirty="0"/>
              <a:t>Internal in-memory staging table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Works on Standard Edition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27623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000" y="2190078"/>
            <a:ext cx="6350000" cy="356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Show Me The Money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83725" y="5758778"/>
            <a:ext cx="1287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/>
              <a:t>imgflip.com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35605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System-Versioned Temporal Tables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62346" y="2967335"/>
            <a:ext cx="100673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Keeps a full history of data changes</a:t>
            </a:r>
          </a:p>
        </p:txBody>
      </p:sp>
    </p:spTree>
    <p:extLst>
      <p:ext uri="{BB962C8B-B14F-4D97-AF65-F5344CB8AC3E}">
        <p14:creationId xmlns:p14="http://schemas.microsoft.com/office/powerpoint/2010/main" val="783891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System-Versioned Temporal Tables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78976" y="2967335"/>
            <a:ext cx="96340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Allows easy point-in-time analysis</a:t>
            </a:r>
          </a:p>
        </p:txBody>
      </p:sp>
    </p:spTree>
    <p:extLst>
      <p:ext uri="{BB962C8B-B14F-4D97-AF65-F5344CB8AC3E}">
        <p14:creationId xmlns:p14="http://schemas.microsoft.com/office/powerpoint/2010/main" val="156931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System-Versioned Temporal Tables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6422" y="2551837"/>
            <a:ext cx="949612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/>
              <a:t>Period of validity for each row is</a:t>
            </a:r>
          </a:p>
          <a:p>
            <a:r>
              <a:rPr lang="en-US" sz="5400" dirty="0"/>
              <a:t>managed by the database engine</a:t>
            </a:r>
          </a:p>
        </p:txBody>
      </p:sp>
    </p:spTree>
    <p:extLst>
      <p:ext uri="{BB962C8B-B14F-4D97-AF65-F5344CB8AC3E}">
        <p14:creationId xmlns:p14="http://schemas.microsoft.com/office/powerpoint/2010/main" val="181683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System-Versioned Temporal Tables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43641" y="2110308"/>
            <a:ext cx="950471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5400" dirty="0"/>
              <a:t>two </a:t>
            </a:r>
            <a:r>
              <a:rPr lang="en-US" sz="5400" b="1" dirty="0">
                <a:latin typeface="Courier New" charset="0"/>
                <a:ea typeface="Courier New" charset="0"/>
                <a:cs typeface="Courier New" charset="0"/>
              </a:rPr>
              <a:t>PERIOD</a:t>
            </a:r>
            <a:r>
              <a:rPr lang="en-US" sz="5400" dirty="0"/>
              <a:t> columns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b="1" dirty="0">
                <a:latin typeface="Courier New" charset="0"/>
                <a:ea typeface="Courier New" charset="0"/>
                <a:cs typeface="Courier New" charset="0"/>
              </a:rPr>
              <a:t>datetime2</a:t>
            </a:r>
            <a:r>
              <a:rPr lang="en-US" sz="5400" dirty="0"/>
              <a:t> data type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records validity period per row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whenever a row is modified</a:t>
            </a:r>
          </a:p>
        </p:txBody>
      </p:sp>
    </p:spTree>
    <p:extLst>
      <p:ext uri="{BB962C8B-B14F-4D97-AF65-F5344CB8AC3E}">
        <p14:creationId xmlns:p14="http://schemas.microsoft.com/office/powerpoint/2010/main" val="5501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System-Versioned Temporal Tables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83676" y="2084274"/>
            <a:ext cx="10424649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5400" dirty="0"/>
              <a:t>references a </a:t>
            </a:r>
            <a:r>
              <a:rPr lang="en-US" sz="5400" i="1" dirty="0"/>
              <a:t>history</a:t>
            </a:r>
            <a:r>
              <a:rPr lang="en-US" sz="5400" dirty="0"/>
              <a:t> table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with a mirrored schema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stores previous version of the row</a:t>
            </a:r>
          </a:p>
          <a:p>
            <a:pPr marL="685800" indent="-685800">
              <a:buFont typeface="Arial" charset="0"/>
              <a:buChar char="•"/>
            </a:pPr>
            <a:r>
              <a:rPr lang="en-US" sz="5400" dirty="0"/>
              <a:t>whenever a row is modified</a:t>
            </a:r>
          </a:p>
        </p:txBody>
      </p:sp>
    </p:spTree>
    <p:extLst>
      <p:ext uri="{BB962C8B-B14F-4D97-AF65-F5344CB8AC3E}">
        <p14:creationId xmlns:p14="http://schemas.microsoft.com/office/powerpoint/2010/main" val="1277457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System-Versioned Temporal Tables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36044" y="2551837"/>
            <a:ext cx="1119082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History tables can be created manually,</a:t>
            </a:r>
          </a:p>
          <a:p>
            <a:r>
              <a:rPr lang="en-US" sz="5400" dirty="0"/>
              <a:t>or by the database engine</a:t>
            </a:r>
          </a:p>
        </p:txBody>
      </p:sp>
    </p:spTree>
    <p:extLst>
      <p:ext uri="{BB962C8B-B14F-4D97-AF65-F5344CB8AC3E}">
        <p14:creationId xmlns:p14="http://schemas.microsoft.com/office/powerpoint/2010/main" val="1827124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Why Temporal?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75363" y="2551837"/>
            <a:ext cx="1004127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Audit all data changes and perform</a:t>
            </a:r>
          </a:p>
          <a:p>
            <a:r>
              <a:rPr lang="en-US" sz="5400" dirty="0"/>
              <a:t>data forensics when necessary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084255" y="6150114"/>
            <a:ext cx="51077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>
                <a:solidFill>
                  <a:srgbClr val="FFFF00"/>
                </a:solidFill>
              </a:rPr>
              <a:t>This is a marketing slide</a:t>
            </a:r>
          </a:p>
        </p:txBody>
      </p:sp>
    </p:spTree>
    <p:extLst>
      <p:ext uri="{BB962C8B-B14F-4D97-AF65-F5344CB8AC3E}">
        <p14:creationId xmlns:p14="http://schemas.microsoft.com/office/powerpoint/2010/main" val="139939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14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5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6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7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6" grpId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4817</TotalTime>
  <Words>371</Words>
  <Application>Microsoft Macintosh PowerPoint</Application>
  <PresentationFormat>Widescreen</PresentationFormat>
  <Paragraphs>92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Franklin Gothic Book</vt:lpstr>
      <vt:lpstr>Office Theme</vt:lpstr>
      <vt:lpstr>BACK TO THE FUTURE WITH TEMPORAL TABLES</vt:lpstr>
      <vt:lpstr>PowerPoint Presentation</vt:lpstr>
      <vt:lpstr>System-Versioned Temporal Tables</vt:lpstr>
      <vt:lpstr>System-Versioned Temporal Tables</vt:lpstr>
      <vt:lpstr>System-Versioned Temporal Tables</vt:lpstr>
      <vt:lpstr>System-Versioned Temporal Tables</vt:lpstr>
      <vt:lpstr>System-Versioned Temporal Tables</vt:lpstr>
      <vt:lpstr>System-Versioned Temporal Tables</vt:lpstr>
      <vt:lpstr>Why Temporal?</vt:lpstr>
      <vt:lpstr>Why Temporal?</vt:lpstr>
      <vt:lpstr>Why Temporal?</vt:lpstr>
      <vt:lpstr>Why Temporal?</vt:lpstr>
      <vt:lpstr>Why Temporal?</vt:lpstr>
      <vt:lpstr>Why Temporal?</vt:lpstr>
      <vt:lpstr>Why Temporal?</vt:lpstr>
      <vt:lpstr>Limits and Considerations</vt:lpstr>
      <vt:lpstr>Limits and Considerations</vt:lpstr>
      <vt:lpstr>Limits and Considerations</vt:lpstr>
      <vt:lpstr>Limits and Considerations</vt:lpstr>
      <vt:lpstr>Limits and Considerations</vt:lpstr>
      <vt:lpstr>Limits and Considerations</vt:lpstr>
      <vt:lpstr>Limits and Considerations</vt:lpstr>
      <vt:lpstr>Limits and Considerations</vt:lpstr>
      <vt:lpstr>Managing historical data retention</vt:lpstr>
      <vt:lpstr>Memory-Optimized Temporal Tables</vt:lpstr>
      <vt:lpstr>Show Me The Money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RANDOLPH WEST Presents</dc:title>
  <dc:creator>Randolph West</dc:creator>
  <cp:lastModifiedBy>Randolph West</cp:lastModifiedBy>
  <cp:revision>111</cp:revision>
  <cp:lastPrinted>2017-08-14T05:38:16Z</cp:lastPrinted>
  <dcterms:created xsi:type="dcterms:W3CDTF">2017-08-10T23:29:02Z</dcterms:created>
  <dcterms:modified xsi:type="dcterms:W3CDTF">2018-04-29T03:45:25Z</dcterms:modified>
</cp:coreProperties>
</file>

<file path=docProps/thumbnail.jpeg>
</file>